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8"/>
  </p:notesMasterIdLst>
  <p:sldIdLst>
    <p:sldId id="256" r:id="rId2"/>
    <p:sldId id="258" r:id="rId3"/>
    <p:sldId id="284" r:id="rId4"/>
    <p:sldId id="260" r:id="rId5"/>
    <p:sldId id="273" r:id="rId6"/>
    <p:sldId id="274" r:id="rId7"/>
    <p:sldId id="261" r:id="rId8"/>
    <p:sldId id="279" r:id="rId9"/>
    <p:sldId id="282" r:id="rId10"/>
    <p:sldId id="283" r:id="rId11"/>
    <p:sldId id="270" r:id="rId12"/>
    <p:sldId id="281" r:id="rId13"/>
    <p:sldId id="285" r:id="rId14"/>
    <p:sldId id="287" r:id="rId15"/>
    <p:sldId id="286" r:id="rId16"/>
    <p:sldId id="28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4"/>
    <p:restoredTop sz="94682"/>
  </p:normalViewPr>
  <p:slideViewPr>
    <p:cSldViewPr snapToGrid="0" snapToObjects="1">
      <p:cViewPr varScale="1">
        <p:scale>
          <a:sx n="111" d="100"/>
          <a:sy n="111" d="100"/>
        </p:scale>
        <p:origin x="192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6A4C4-DF30-3744-BD1E-A069EE7BC59A}"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BE12BF7D-F14A-E34C-80DF-29E3F29C3783}">
      <dgm:prSet phldrT="[Text]"/>
      <dgm:spPr/>
      <dgm:t>
        <a:bodyPr/>
        <a:lstStyle/>
        <a:p>
          <a:endParaRPr lang="en-US" b="1" u="sng" dirty="0"/>
        </a:p>
        <a:p>
          <a:r>
            <a:rPr lang="en-US" b="1" u="sng" dirty="0"/>
            <a:t>CHEER DIVISIONS**</a:t>
          </a:r>
        </a:p>
        <a:p>
          <a:r>
            <a:rPr lang="en-US" dirty="0"/>
            <a:t>ALL GIRL</a:t>
          </a:r>
        </a:p>
        <a:p>
          <a:r>
            <a:rPr lang="en-US" dirty="0"/>
            <a:t>COED</a:t>
          </a:r>
        </a:p>
        <a:p>
          <a:r>
            <a:rPr lang="en-US" dirty="0"/>
            <a:t>	</a:t>
          </a:r>
        </a:p>
        <a:p>
          <a:endParaRPr lang="en-US" dirty="0"/>
        </a:p>
      </dgm:t>
    </dgm:pt>
    <dgm:pt modelId="{DB5FDF96-A7EE-534F-BFE9-47125560A230}" type="parTrans" cxnId="{E80850EF-3603-4E4F-AC7E-B062BFE28950}">
      <dgm:prSet/>
      <dgm:spPr/>
      <dgm:t>
        <a:bodyPr/>
        <a:lstStyle/>
        <a:p>
          <a:endParaRPr lang="en-US"/>
        </a:p>
      </dgm:t>
    </dgm:pt>
    <dgm:pt modelId="{F00EB90B-4786-FB40-A1FA-C8365AEA6EA5}" type="sibTrans" cxnId="{E80850EF-3603-4E4F-AC7E-B062BFE28950}">
      <dgm:prSet/>
      <dgm:spPr/>
      <dgm:t>
        <a:bodyPr/>
        <a:lstStyle/>
        <a:p>
          <a:endParaRPr lang="en-US"/>
        </a:p>
      </dgm:t>
    </dgm:pt>
    <dgm:pt modelId="{7106ECA7-2E4C-6A4A-86EB-B98638D4DB63}">
      <dgm:prSet phldrT="[Text]"/>
      <dgm:spPr/>
      <dgm:t>
        <a:bodyPr/>
        <a:lstStyle/>
        <a:p>
          <a:r>
            <a:rPr lang="en-US" b="1" u="sng" dirty="0"/>
            <a:t>CHEER CATEGORIES</a:t>
          </a:r>
        </a:p>
        <a:p>
          <a:r>
            <a:rPr lang="en-US" dirty="0"/>
            <a:t>SHOW**</a:t>
          </a:r>
        </a:p>
        <a:p>
          <a:r>
            <a:rPr lang="en-US" dirty="0"/>
            <a:t>SIDELINE</a:t>
          </a:r>
        </a:p>
        <a:p>
          <a:r>
            <a:rPr lang="en-US" dirty="0"/>
            <a:t>POM</a:t>
          </a:r>
        </a:p>
      </dgm:t>
    </dgm:pt>
    <dgm:pt modelId="{145A6818-9145-BA44-8930-CF6B4BE8597D}" type="parTrans" cxnId="{D31B3F68-AA69-3E46-AE82-CB8DA627BBFB}">
      <dgm:prSet/>
      <dgm:spPr/>
      <dgm:t>
        <a:bodyPr/>
        <a:lstStyle/>
        <a:p>
          <a:endParaRPr lang="en-US"/>
        </a:p>
      </dgm:t>
    </dgm:pt>
    <dgm:pt modelId="{13DA4312-F8E4-FF4F-83BE-E0A8F2036066}" type="sibTrans" cxnId="{D31B3F68-AA69-3E46-AE82-CB8DA627BBFB}">
      <dgm:prSet/>
      <dgm:spPr/>
      <dgm:t>
        <a:bodyPr/>
        <a:lstStyle/>
        <a:p>
          <a:endParaRPr lang="en-US"/>
        </a:p>
      </dgm:t>
    </dgm:pt>
    <dgm:pt modelId="{D3900D14-D6FC-7840-BC26-FFEAF580E650}">
      <dgm:prSet phldrT="[Text]"/>
      <dgm:spPr/>
      <dgm:t>
        <a:bodyPr/>
        <a:lstStyle/>
        <a:p>
          <a:r>
            <a:rPr lang="en-US" b="1" u="sng" dirty="0"/>
            <a:t>DANCE CATEGORIES</a:t>
          </a:r>
        </a:p>
        <a:p>
          <a:r>
            <a:rPr lang="en-US" dirty="0"/>
            <a:t>DANCE</a:t>
          </a:r>
        </a:p>
        <a:p>
          <a:r>
            <a:rPr lang="en-US" dirty="0"/>
            <a:t>MILITARY</a:t>
          </a:r>
        </a:p>
        <a:p>
          <a:r>
            <a:rPr lang="en-US" dirty="0"/>
            <a:t>HIP HOP</a:t>
          </a:r>
        </a:p>
        <a:p>
          <a:r>
            <a:rPr lang="en-US" dirty="0"/>
            <a:t>POM</a:t>
          </a:r>
        </a:p>
      </dgm:t>
    </dgm:pt>
    <dgm:pt modelId="{1052EE7F-036A-5B4F-B3BB-B46562E11562}" type="parTrans" cxnId="{61ACCD48-0B0A-E947-8848-ADF124ECC6BB}">
      <dgm:prSet/>
      <dgm:spPr/>
      <dgm:t>
        <a:bodyPr/>
        <a:lstStyle/>
        <a:p>
          <a:endParaRPr lang="en-US"/>
        </a:p>
      </dgm:t>
    </dgm:pt>
    <dgm:pt modelId="{BADD42F4-ACC4-8542-B8FE-B83F971D1624}" type="sibTrans" cxnId="{61ACCD48-0B0A-E947-8848-ADF124ECC6BB}">
      <dgm:prSet/>
      <dgm:spPr/>
      <dgm:t>
        <a:bodyPr/>
        <a:lstStyle/>
        <a:p>
          <a:endParaRPr lang="en-US"/>
        </a:p>
      </dgm:t>
    </dgm:pt>
    <dgm:pt modelId="{F2E03244-FB16-7540-BEFC-578ADC01F2BA}" type="pres">
      <dgm:prSet presAssocID="{7E36A4C4-DF30-3744-BD1E-A069EE7BC59A}" presName="diagram" presStyleCnt="0">
        <dgm:presLayoutVars>
          <dgm:dir/>
          <dgm:resizeHandles val="exact"/>
        </dgm:presLayoutVars>
      </dgm:prSet>
      <dgm:spPr/>
    </dgm:pt>
    <dgm:pt modelId="{401728B3-5992-E646-B456-47F22963A837}" type="pres">
      <dgm:prSet presAssocID="{BE12BF7D-F14A-E34C-80DF-29E3F29C3783}" presName="node" presStyleLbl="node1" presStyleIdx="0" presStyleCnt="3" custLinFactNeighborX="2224" custLinFactNeighborY="-81">
        <dgm:presLayoutVars>
          <dgm:bulletEnabled val="1"/>
        </dgm:presLayoutVars>
      </dgm:prSet>
      <dgm:spPr/>
    </dgm:pt>
    <dgm:pt modelId="{5DEDBB1C-20E9-2140-A76F-6EBD8BC58074}" type="pres">
      <dgm:prSet presAssocID="{F00EB90B-4786-FB40-A1FA-C8365AEA6EA5}" presName="sibTrans" presStyleCnt="0"/>
      <dgm:spPr/>
    </dgm:pt>
    <dgm:pt modelId="{BC39C739-2A7A-AA45-88E2-D3A8CA530D11}" type="pres">
      <dgm:prSet presAssocID="{7106ECA7-2E4C-6A4A-86EB-B98638D4DB63}" presName="node" presStyleLbl="node1" presStyleIdx="1" presStyleCnt="3">
        <dgm:presLayoutVars>
          <dgm:bulletEnabled val="1"/>
        </dgm:presLayoutVars>
      </dgm:prSet>
      <dgm:spPr/>
    </dgm:pt>
    <dgm:pt modelId="{5F3A3D48-043A-AD4B-B9BD-17B886A8C2D2}" type="pres">
      <dgm:prSet presAssocID="{13DA4312-F8E4-FF4F-83BE-E0A8F2036066}" presName="sibTrans" presStyleCnt="0"/>
      <dgm:spPr/>
    </dgm:pt>
    <dgm:pt modelId="{4B46B9FE-DA62-9747-96A3-EA1BA5D694DC}" type="pres">
      <dgm:prSet presAssocID="{D3900D14-D6FC-7840-BC26-FFEAF580E650}" presName="node" presStyleLbl="node1" presStyleIdx="2" presStyleCnt="3">
        <dgm:presLayoutVars>
          <dgm:bulletEnabled val="1"/>
        </dgm:presLayoutVars>
      </dgm:prSet>
      <dgm:spPr/>
    </dgm:pt>
  </dgm:ptLst>
  <dgm:cxnLst>
    <dgm:cxn modelId="{54AABE28-9E0F-A74A-8A4A-B28F71D52D21}" type="presOf" srcId="{BE12BF7D-F14A-E34C-80DF-29E3F29C3783}" destId="{401728B3-5992-E646-B456-47F22963A837}" srcOrd="0" destOrd="0" presId="urn:microsoft.com/office/officeart/2005/8/layout/default#1"/>
    <dgm:cxn modelId="{61ACCD48-0B0A-E947-8848-ADF124ECC6BB}" srcId="{7E36A4C4-DF30-3744-BD1E-A069EE7BC59A}" destId="{D3900D14-D6FC-7840-BC26-FFEAF580E650}" srcOrd="2" destOrd="0" parTransId="{1052EE7F-036A-5B4F-B3BB-B46562E11562}" sibTransId="{BADD42F4-ACC4-8542-B8FE-B83F971D1624}"/>
    <dgm:cxn modelId="{57C9FD49-D5C9-9E48-9705-43760F53FCBA}" type="presOf" srcId="{7106ECA7-2E4C-6A4A-86EB-B98638D4DB63}" destId="{BC39C739-2A7A-AA45-88E2-D3A8CA530D11}" srcOrd="0" destOrd="0" presId="urn:microsoft.com/office/officeart/2005/8/layout/default#1"/>
    <dgm:cxn modelId="{A6213066-9791-E140-9F1B-01FFB543578E}" type="presOf" srcId="{7E36A4C4-DF30-3744-BD1E-A069EE7BC59A}" destId="{F2E03244-FB16-7540-BEFC-578ADC01F2BA}" srcOrd="0" destOrd="0" presId="urn:microsoft.com/office/officeart/2005/8/layout/default#1"/>
    <dgm:cxn modelId="{D31B3F68-AA69-3E46-AE82-CB8DA627BBFB}" srcId="{7E36A4C4-DF30-3744-BD1E-A069EE7BC59A}" destId="{7106ECA7-2E4C-6A4A-86EB-B98638D4DB63}" srcOrd="1" destOrd="0" parTransId="{145A6818-9145-BA44-8930-CF6B4BE8597D}" sibTransId="{13DA4312-F8E4-FF4F-83BE-E0A8F2036066}"/>
    <dgm:cxn modelId="{E80850EF-3603-4E4F-AC7E-B062BFE28950}" srcId="{7E36A4C4-DF30-3744-BD1E-A069EE7BC59A}" destId="{BE12BF7D-F14A-E34C-80DF-29E3F29C3783}" srcOrd="0" destOrd="0" parTransId="{DB5FDF96-A7EE-534F-BFE9-47125560A230}" sibTransId="{F00EB90B-4786-FB40-A1FA-C8365AEA6EA5}"/>
    <dgm:cxn modelId="{939F34F5-810C-0A4D-9D50-04B891DD9C72}" type="presOf" srcId="{D3900D14-D6FC-7840-BC26-FFEAF580E650}" destId="{4B46B9FE-DA62-9747-96A3-EA1BA5D694DC}" srcOrd="0" destOrd="0" presId="urn:microsoft.com/office/officeart/2005/8/layout/default#1"/>
    <dgm:cxn modelId="{5E572D26-E965-C947-BA57-50523176169E}" type="presParOf" srcId="{F2E03244-FB16-7540-BEFC-578ADC01F2BA}" destId="{401728B3-5992-E646-B456-47F22963A837}" srcOrd="0" destOrd="0" presId="urn:microsoft.com/office/officeart/2005/8/layout/default#1"/>
    <dgm:cxn modelId="{32A0EF2A-4898-1044-9CC6-3F2AC70D7F1F}" type="presParOf" srcId="{F2E03244-FB16-7540-BEFC-578ADC01F2BA}" destId="{5DEDBB1C-20E9-2140-A76F-6EBD8BC58074}" srcOrd="1" destOrd="0" presId="urn:microsoft.com/office/officeart/2005/8/layout/default#1"/>
    <dgm:cxn modelId="{1C45EC7B-E91C-CE4E-888C-EEC05AB8D320}" type="presParOf" srcId="{F2E03244-FB16-7540-BEFC-578ADC01F2BA}" destId="{BC39C739-2A7A-AA45-88E2-D3A8CA530D11}" srcOrd="2" destOrd="0" presId="urn:microsoft.com/office/officeart/2005/8/layout/default#1"/>
    <dgm:cxn modelId="{F366F8E2-6919-344B-86B7-F87A201F8EC2}" type="presParOf" srcId="{F2E03244-FB16-7540-BEFC-578ADC01F2BA}" destId="{5F3A3D48-043A-AD4B-B9BD-17B886A8C2D2}" srcOrd="3" destOrd="0" presId="urn:microsoft.com/office/officeart/2005/8/layout/default#1"/>
    <dgm:cxn modelId="{CA930FE5-7559-EB41-9F79-D883E73F89A0}" type="presParOf" srcId="{F2E03244-FB16-7540-BEFC-578ADC01F2BA}" destId="{4B46B9FE-DA62-9747-96A3-EA1BA5D694DC}"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728B3-5992-E646-B456-47F22963A837}">
      <dsp:nvSpPr>
        <dsp:cNvPr id="0" name=""/>
        <dsp:cNvSpPr/>
      </dsp:nvSpPr>
      <dsp:spPr>
        <a:xfrm>
          <a:off x="383295" y="0"/>
          <a:ext cx="2714755" cy="162885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b="1" u="sng" kern="1200" dirty="0"/>
        </a:p>
        <a:p>
          <a:pPr marL="0" lvl="0" indent="0" algn="ctr" defTabSz="577850">
            <a:lnSpc>
              <a:spcPct val="90000"/>
            </a:lnSpc>
            <a:spcBef>
              <a:spcPct val="0"/>
            </a:spcBef>
            <a:spcAft>
              <a:spcPct val="35000"/>
            </a:spcAft>
            <a:buNone/>
          </a:pPr>
          <a:r>
            <a:rPr lang="en-US" sz="1300" b="1" u="sng" kern="1200" dirty="0"/>
            <a:t>CHEER DIVISIONS**</a:t>
          </a:r>
        </a:p>
        <a:p>
          <a:pPr marL="0" lvl="0" indent="0" algn="ctr" defTabSz="577850">
            <a:lnSpc>
              <a:spcPct val="90000"/>
            </a:lnSpc>
            <a:spcBef>
              <a:spcPct val="0"/>
            </a:spcBef>
            <a:spcAft>
              <a:spcPct val="35000"/>
            </a:spcAft>
            <a:buNone/>
          </a:pPr>
          <a:r>
            <a:rPr lang="en-US" sz="1300" kern="1200" dirty="0"/>
            <a:t>ALL GIRL</a:t>
          </a:r>
        </a:p>
        <a:p>
          <a:pPr marL="0" lvl="0" indent="0" algn="ctr" defTabSz="577850">
            <a:lnSpc>
              <a:spcPct val="90000"/>
            </a:lnSpc>
            <a:spcBef>
              <a:spcPct val="0"/>
            </a:spcBef>
            <a:spcAft>
              <a:spcPct val="35000"/>
            </a:spcAft>
            <a:buNone/>
          </a:pPr>
          <a:r>
            <a:rPr lang="en-US" sz="1300" kern="1200" dirty="0"/>
            <a:t>COED</a:t>
          </a:r>
        </a:p>
        <a:p>
          <a:pPr marL="0" lvl="0" indent="0" algn="ctr" defTabSz="577850">
            <a:lnSpc>
              <a:spcPct val="90000"/>
            </a:lnSpc>
            <a:spcBef>
              <a:spcPct val="0"/>
            </a:spcBef>
            <a:spcAft>
              <a:spcPct val="35000"/>
            </a:spcAft>
            <a:buNone/>
          </a:pPr>
          <a:r>
            <a:rPr lang="en-US" sz="1300" kern="1200" dirty="0"/>
            <a:t>	</a:t>
          </a:r>
        </a:p>
        <a:p>
          <a:pPr marL="0" lvl="0" indent="0" algn="ctr" defTabSz="577850">
            <a:lnSpc>
              <a:spcPct val="90000"/>
            </a:lnSpc>
            <a:spcBef>
              <a:spcPct val="0"/>
            </a:spcBef>
            <a:spcAft>
              <a:spcPct val="35000"/>
            </a:spcAft>
            <a:buNone/>
          </a:pPr>
          <a:endParaRPr lang="en-US" sz="1300" kern="1200" dirty="0"/>
        </a:p>
      </dsp:txBody>
      <dsp:txXfrm>
        <a:off x="383295" y="0"/>
        <a:ext cx="2714755" cy="1628853"/>
      </dsp:txXfrm>
    </dsp:sp>
    <dsp:sp modelId="{BC39C739-2A7A-AA45-88E2-D3A8CA530D11}">
      <dsp:nvSpPr>
        <dsp:cNvPr id="0" name=""/>
        <dsp:cNvSpPr/>
      </dsp:nvSpPr>
      <dsp:spPr>
        <a:xfrm>
          <a:off x="3309150" y="709"/>
          <a:ext cx="2714755" cy="162885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u="sng" kern="1200" dirty="0"/>
            <a:t>CHEER CATEGORIES</a:t>
          </a:r>
        </a:p>
        <a:p>
          <a:pPr marL="0" lvl="0" indent="0" algn="ctr" defTabSz="577850">
            <a:lnSpc>
              <a:spcPct val="90000"/>
            </a:lnSpc>
            <a:spcBef>
              <a:spcPct val="0"/>
            </a:spcBef>
            <a:spcAft>
              <a:spcPct val="35000"/>
            </a:spcAft>
            <a:buNone/>
          </a:pPr>
          <a:r>
            <a:rPr lang="en-US" sz="1300" kern="1200" dirty="0"/>
            <a:t>SHOW**</a:t>
          </a:r>
        </a:p>
        <a:p>
          <a:pPr marL="0" lvl="0" indent="0" algn="ctr" defTabSz="577850">
            <a:lnSpc>
              <a:spcPct val="90000"/>
            </a:lnSpc>
            <a:spcBef>
              <a:spcPct val="0"/>
            </a:spcBef>
            <a:spcAft>
              <a:spcPct val="35000"/>
            </a:spcAft>
            <a:buNone/>
          </a:pPr>
          <a:r>
            <a:rPr lang="en-US" sz="1300" kern="1200" dirty="0"/>
            <a:t>SIDELINE</a:t>
          </a:r>
        </a:p>
        <a:p>
          <a:pPr marL="0" lvl="0" indent="0" algn="ctr" defTabSz="577850">
            <a:lnSpc>
              <a:spcPct val="90000"/>
            </a:lnSpc>
            <a:spcBef>
              <a:spcPct val="0"/>
            </a:spcBef>
            <a:spcAft>
              <a:spcPct val="35000"/>
            </a:spcAft>
            <a:buNone/>
          </a:pPr>
          <a:r>
            <a:rPr lang="en-US" sz="1300" kern="1200" dirty="0"/>
            <a:t>POM</a:t>
          </a:r>
        </a:p>
      </dsp:txBody>
      <dsp:txXfrm>
        <a:off x="3309150" y="709"/>
        <a:ext cx="2714755" cy="1628853"/>
      </dsp:txXfrm>
    </dsp:sp>
    <dsp:sp modelId="{4B46B9FE-DA62-9747-96A3-EA1BA5D694DC}">
      <dsp:nvSpPr>
        <dsp:cNvPr id="0" name=""/>
        <dsp:cNvSpPr/>
      </dsp:nvSpPr>
      <dsp:spPr>
        <a:xfrm>
          <a:off x="1816034" y="1901037"/>
          <a:ext cx="2714755" cy="162885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u="sng" kern="1200" dirty="0"/>
            <a:t>DANCE CATEGORIES</a:t>
          </a:r>
        </a:p>
        <a:p>
          <a:pPr marL="0" lvl="0" indent="0" algn="ctr" defTabSz="577850">
            <a:lnSpc>
              <a:spcPct val="90000"/>
            </a:lnSpc>
            <a:spcBef>
              <a:spcPct val="0"/>
            </a:spcBef>
            <a:spcAft>
              <a:spcPct val="35000"/>
            </a:spcAft>
            <a:buNone/>
          </a:pPr>
          <a:r>
            <a:rPr lang="en-US" sz="1300" kern="1200" dirty="0"/>
            <a:t>DANCE</a:t>
          </a:r>
        </a:p>
        <a:p>
          <a:pPr marL="0" lvl="0" indent="0" algn="ctr" defTabSz="577850">
            <a:lnSpc>
              <a:spcPct val="90000"/>
            </a:lnSpc>
            <a:spcBef>
              <a:spcPct val="0"/>
            </a:spcBef>
            <a:spcAft>
              <a:spcPct val="35000"/>
            </a:spcAft>
            <a:buNone/>
          </a:pPr>
          <a:r>
            <a:rPr lang="en-US" sz="1300" kern="1200" dirty="0"/>
            <a:t>MILITARY</a:t>
          </a:r>
        </a:p>
        <a:p>
          <a:pPr marL="0" lvl="0" indent="0" algn="ctr" defTabSz="577850">
            <a:lnSpc>
              <a:spcPct val="90000"/>
            </a:lnSpc>
            <a:spcBef>
              <a:spcPct val="0"/>
            </a:spcBef>
            <a:spcAft>
              <a:spcPct val="35000"/>
            </a:spcAft>
            <a:buNone/>
          </a:pPr>
          <a:r>
            <a:rPr lang="en-US" sz="1300" kern="1200" dirty="0"/>
            <a:t>HIP HOP</a:t>
          </a:r>
        </a:p>
        <a:p>
          <a:pPr marL="0" lvl="0" indent="0" algn="ctr" defTabSz="577850">
            <a:lnSpc>
              <a:spcPct val="90000"/>
            </a:lnSpc>
            <a:spcBef>
              <a:spcPct val="0"/>
            </a:spcBef>
            <a:spcAft>
              <a:spcPct val="35000"/>
            </a:spcAft>
            <a:buNone/>
          </a:pPr>
          <a:r>
            <a:rPr lang="en-US" sz="1300" kern="1200" dirty="0"/>
            <a:t>POM</a:t>
          </a:r>
        </a:p>
      </dsp:txBody>
      <dsp:txXfrm>
        <a:off x="1816034" y="1901037"/>
        <a:ext cx="2714755" cy="1628853"/>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BD8138-ABDC-AE40-A377-ACB054436D78}" type="datetimeFigureOut">
              <a:rPr lang="en-US" smtClean="0"/>
              <a:pPr/>
              <a:t>10/10/23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E0A73-7D38-BA49-A076-D16BDB46588A}" type="slidenum">
              <a:rPr lang="en-US" smtClean="0"/>
              <a:pPr/>
              <a:t>‹#›</a:t>
            </a:fld>
            <a:endParaRPr lang="en-US" dirty="0"/>
          </a:p>
        </p:txBody>
      </p:sp>
    </p:spTree>
    <p:extLst>
      <p:ext uri="{BB962C8B-B14F-4D97-AF65-F5344CB8AC3E}">
        <p14:creationId xmlns:p14="http://schemas.microsoft.com/office/powerpoint/2010/main" val="2256003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6480317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166001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3617489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2333774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2692197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1347497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2734286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2852023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2106560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116101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22290177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190481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399738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37184858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40178558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125272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4DA16E-A96E-9349-88C8-AB59656E9C06}" type="datetimeFigureOut">
              <a:rPr lang="en-US" smtClean="0"/>
              <a:pPr/>
              <a:t>10/10/23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3592939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DA4DA16E-A96E-9349-88C8-AB59656E9C06}" type="datetimeFigureOut">
              <a:rPr lang="en-US" smtClean="0"/>
              <a:pPr/>
              <a:t>10/10/23</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958E7FC-C311-4F46-AB2D-98B3B874155B}" type="slidenum">
              <a:rPr lang="en-US" smtClean="0"/>
              <a:pPr/>
              <a:t>‹#›</a:t>
            </a:fld>
            <a:endParaRPr lang="en-US" dirty="0"/>
          </a:p>
        </p:txBody>
      </p:sp>
    </p:spTree>
    <p:extLst>
      <p:ext uri="{BB962C8B-B14F-4D97-AF65-F5344CB8AC3E}">
        <p14:creationId xmlns:p14="http://schemas.microsoft.com/office/powerpoint/2010/main" val="3523536294"/>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br>
              <a:rPr lang="en-US" dirty="0"/>
            </a:br>
            <a:r>
              <a:rPr lang="en-US" dirty="0"/>
              <a:t>2023-24 </a:t>
            </a:r>
            <a:br>
              <a:rPr lang="en-US" dirty="0"/>
            </a:br>
            <a:r>
              <a:rPr lang="en-US" sz="3200" dirty="0"/>
              <a:t>Cheer and Dance Routine Judge training</a:t>
            </a:r>
            <a:endParaRPr lang="en-US" dirty="0"/>
          </a:p>
        </p:txBody>
      </p:sp>
      <p:sp>
        <p:nvSpPr>
          <p:cNvPr id="3" name="Subtitle 2"/>
          <p:cNvSpPr>
            <a:spLocks noGrp="1"/>
          </p:cNvSpPr>
          <p:nvPr>
            <p:ph type="subTitle" idx="1"/>
          </p:nvPr>
        </p:nvSpPr>
        <p:spPr>
          <a:xfrm>
            <a:off x="1371600" y="3175001"/>
            <a:ext cx="6400800" cy="2678544"/>
          </a:xfrm>
        </p:spPr>
        <p:txBody>
          <a:bodyPr>
            <a:normAutofit/>
          </a:bodyPr>
          <a:lstStyle/>
          <a:p>
            <a:endParaRPr lang="en-US" dirty="0"/>
          </a:p>
          <a:p>
            <a:endParaRPr lang="en-US" dirty="0"/>
          </a:p>
          <a:p>
            <a:endParaRPr lang="en-US" dirty="0"/>
          </a:p>
          <a:p>
            <a:endParaRPr lang="en-US" dirty="0"/>
          </a:p>
          <a:p>
            <a:r>
              <a:rPr lang="en-US" dirty="0"/>
              <a:t>IHSAA</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3929"/>
            <a:ext cx="7772400" cy="844951"/>
          </a:xfrm>
        </p:spPr>
        <p:txBody>
          <a:bodyPr>
            <a:normAutofit/>
          </a:bodyPr>
          <a:lstStyle/>
          <a:p>
            <a:pPr algn="ctr"/>
            <a:r>
              <a:rPr lang="en-US" sz="2800" b="1" u="sng" dirty="0"/>
              <a:t>JUDGING THESAURUS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3980268"/>
              </p:ext>
            </p:extLst>
          </p:nvPr>
        </p:nvGraphicFramePr>
        <p:xfrm>
          <a:off x="863600" y="2208944"/>
          <a:ext cx="7530387" cy="5004656"/>
        </p:xfrm>
        <a:graphic>
          <a:graphicData uri="http://schemas.openxmlformats.org/drawingml/2006/table">
            <a:tbl>
              <a:tblPr firstRow="1" bandRow="1">
                <a:tableStyleId>{5C22544A-7EE6-4342-B048-85BDC9FD1C3A}</a:tableStyleId>
              </a:tblPr>
              <a:tblGrid>
                <a:gridCol w="2510129">
                  <a:extLst>
                    <a:ext uri="{9D8B030D-6E8A-4147-A177-3AD203B41FA5}">
                      <a16:colId xmlns:a16="http://schemas.microsoft.com/office/drawing/2014/main" val="20000"/>
                    </a:ext>
                  </a:extLst>
                </a:gridCol>
                <a:gridCol w="2510129">
                  <a:extLst>
                    <a:ext uri="{9D8B030D-6E8A-4147-A177-3AD203B41FA5}">
                      <a16:colId xmlns:a16="http://schemas.microsoft.com/office/drawing/2014/main" val="20001"/>
                    </a:ext>
                  </a:extLst>
                </a:gridCol>
                <a:gridCol w="2510129">
                  <a:extLst>
                    <a:ext uri="{9D8B030D-6E8A-4147-A177-3AD203B41FA5}">
                      <a16:colId xmlns:a16="http://schemas.microsoft.com/office/drawing/2014/main" val="20002"/>
                    </a:ext>
                  </a:extLst>
                </a:gridCol>
              </a:tblGrid>
              <a:tr h="392522">
                <a:tc>
                  <a:txBody>
                    <a:bodyPr/>
                    <a:lstStyle/>
                    <a:p>
                      <a:r>
                        <a:rPr lang="en-US" dirty="0"/>
                        <a:t>POSTITIVE</a:t>
                      </a:r>
                    </a:p>
                  </a:txBody>
                  <a:tcPr marL="72163" marR="72163"/>
                </a:tc>
                <a:tc>
                  <a:txBody>
                    <a:bodyPr/>
                    <a:lstStyle/>
                    <a:p>
                      <a:r>
                        <a:rPr lang="en-US" dirty="0"/>
                        <a:t>NEUTRAL</a:t>
                      </a:r>
                    </a:p>
                  </a:txBody>
                  <a:tcPr marL="72163" marR="72163"/>
                </a:tc>
                <a:tc>
                  <a:txBody>
                    <a:bodyPr/>
                    <a:lstStyle/>
                    <a:p>
                      <a:r>
                        <a:rPr lang="en-US" dirty="0"/>
                        <a:t>NEGATIVE</a:t>
                      </a:r>
                    </a:p>
                  </a:txBody>
                  <a:tcPr marL="72163" marR="72163"/>
                </a:tc>
                <a:extLst>
                  <a:ext uri="{0D108BD9-81ED-4DB2-BD59-A6C34878D82A}">
                    <a16:rowId xmlns:a16="http://schemas.microsoft.com/office/drawing/2014/main" val="10000"/>
                  </a:ext>
                </a:extLst>
              </a:tr>
              <a:tr h="392522">
                <a:tc>
                  <a:txBody>
                    <a:bodyPr/>
                    <a:lstStyle/>
                    <a:p>
                      <a:r>
                        <a:rPr lang="en-US" dirty="0"/>
                        <a:t>GORGEOUS</a:t>
                      </a:r>
                    </a:p>
                  </a:txBody>
                  <a:tcPr marL="72163" marR="72163"/>
                </a:tc>
                <a:tc>
                  <a:txBody>
                    <a:bodyPr/>
                    <a:lstStyle/>
                    <a:p>
                      <a:r>
                        <a:rPr lang="en-US" dirty="0"/>
                        <a:t>PRETTY</a:t>
                      </a:r>
                    </a:p>
                  </a:txBody>
                  <a:tcPr marL="72163" marR="72163"/>
                </a:tc>
                <a:tc>
                  <a:txBody>
                    <a:bodyPr/>
                    <a:lstStyle/>
                    <a:p>
                      <a:r>
                        <a:rPr lang="en-US" dirty="0"/>
                        <a:t>WEAK</a:t>
                      </a:r>
                    </a:p>
                  </a:txBody>
                  <a:tcPr marL="72163" marR="72163"/>
                </a:tc>
                <a:extLst>
                  <a:ext uri="{0D108BD9-81ED-4DB2-BD59-A6C34878D82A}">
                    <a16:rowId xmlns:a16="http://schemas.microsoft.com/office/drawing/2014/main" val="10001"/>
                  </a:ext>
                </a:extLst>
              </a:tr>
              <a:tr h="392522">
                <a:tc>
                  <a:txBody>
                    <a:bodyPr/>
                    <a:lstStyle/>
                    <a:p>
                      <a:r>
                        <a:rPr lang="en-US" dirty="0"/>
                        <a:t>EXCELLENT</a:t>
                      </a:r>
                    </a:p>
                  </a:txBody>
                  <a:tcPr marL="72163" marR="72163"/>
                </a:tc>
                <a:tc>
                  <a:txBody>
                    <a:bodyPr/>
                    <a:lstStyle/>
                    <a:p>
                      <a:r>
                        <a:rPr lang="en-US" dirty="0"/>
                        <a:t>SOLID</a:t>
                      </a:r>
                    </a:p>
                  </a:txBody>
                  <a:tcPr marL="72163" marR="72163"/>
                </a:tc>
                <a:tc>
                  <a:txBody>
                    <a:bodyPr/>
                    <a:lstStyle/>
                    <a:p>
                      <a:r>
                        <a:rPr lang="en-US" dirty="0"/>
                        <a:t>LACKING</a:t>
                      </a:r>
                    </a:p>
                  </a:txBody>
                  <a:tcPr marL="72163" marR="72163"/>
                </a:tc>
                <a:extLst>
                  <a:ext uri="{0D108BD9-81ED-4DB2-BD59-A6C34878D82A}">
                    <a16:rowId xmlns:a16="http://schemas.microsoft.com/office/drawing/2014/main" val="10002"/>
                  </a:ext>
                </a:extLst>
              </a:tr>
              <a:tr h="392522">
                <a:tc>
                  <a:txBody>
                    <a:bodyPr/>
                    <a:lstStyle/>
                    <a:p>
                      <a:r>
                        <a:rPr lang="en-US" dirty="0"/>
                        <a:t>SUPERB</a:t>
                      </a:r>
                    </a:p>
                  </a:txBody>
                  <a:tcPr marL="72163" marR="72163"/>
                </a:tc>
                <a:tc>
                  <a:txBody>
                    <a:bodyPr/>
                    <a:lstStyle/>
                    <a:p>
                      <a:r>
                        <a:rPr lang="en-US" dirty="0"/>
                        <a:t>APPROPRIATE</a:t>
                      </a:r>
                    </a:p>
                  </a:txBody>
                  <a:tcPr marL="72163" marR="72163"/>
                </a:tc>
                <a:tc>
                  <a:txBody>
                    <a:bodyPr/>
                    <a:lstStyle/>
                    <a:p>
                      <a:r>
                        <a:rPr lang="en-US" dirty="0"/>
                        <a:t>POOR</a:t>
                      </a:r>
                    </a:p>
                  </a:txBody>
                  <a:tcPr marL="72163" marR="72163"/>
                </a:tc>
                <a:extLst>
                  <a:ext uri="{0D108BD9-81ED-4DB2-BD59-A6C34878D82A}">
                    <a16:rowId xmlns:a16="http://schemas.microsoft.com/office/drawing/2014/main" val="10003"/>
                  </a:ext>
                </a:extLst>
              </a:tr>
              <a:tr h="392522">
                <a:tc>
                  <a:txBody>
                    <a:bodyPr/>
                    <a:lstStyle/>
                    <a:p>
                      <a:r>
                        <a:rPr lang="en-US" dirty="0"/>
                        <a:t>BRILLIANT</a:t>
                      </a:r>
                    </a:p>
                  </a:txBody>
                  <a:tcPr marL="72163" marR="72163"/>
                </a:tc>
                <a:tc>
                  <a:txBody>
                    <a:bodyPr/>
                    <a:lstStyle/>
                    <a:p>
                      <a:r>
                        <a:rPr lang="en-US" dirty="0"/>
                        <a:t>SUFFICIENT</a:t>
                      </a:r>
                    </a:p>
                  </a:txBody>
                  <a:tcPr marL="72163" marR="72163"/>
                </a:tc>
                <a:tc>
                  <a:txBody>
                    <a:bodyPr/>
                    <a:lstStyle/>
                    <a:p>
                      <a:r>
                        <a:rPr lang="en-US" dirty="0"/>
                        <a:t>SLOPPY</a:t>
                      </a:r>
                    </a:p>
                  </a:txBody>
                  <a:tcPr marL="72163" marR="72163"/>
                </a:tc>
                <a:extLst>
                  <a:ext uri="{0D108BD9-81ED-4DB2-BD59-A6C34878D82A}">
                    <a16:rowId xmlns:a16="http://schemas.microsoft.com/office/drawing/2014/main" val="10004"/>
                  </a:ext>
                </a:extLst>
              </a:tr>
              <a:tr h="686914">
                <a:tc>
                  <a:txBody>
                    <a:bodyPr/>
                    <a:lstStyle/>
                    <a:p>
                      <a:r>
                        <a:rPr lang="en-US" dirty="0"/>
                        <a:t>MAGNIFICENT</a:t>
                      </a:r>
                    </a:p>
                  </a:txBody>
                  <a:tcPr marL="72163" marR="72163"/>
                </a:tc>
                <a:tc>
                  <a:txBody>
                    <a:bodyPr/>
                    <a:lstStyle/>
                    <a:p>
                      <a:r>
                        <a:rPr lang="en-US" dirty="0"/>
                        <a:t>ENJOYABLE</a:t>
                      </a:r>
                    </a:p>
                  </a:txBody>
                  <a:tcPr marL="72163" marR="72163"/>
                </a:tc>
                <a:tc>
                  <a:txBody>
                    <a:bodyPr/>
                    <a:lstStyle/>
                    <a:p>
                      <a:r>
                        <a:rPr lang="en-US" dirty="0"/>
                        <a:t>LACKS TECHNIQUE</a:t>
                      </a:r>
                    </a:p>
                  </a:txBody>
                  <a:tcPr marL="72163" marR="72163"/>
                </a:tc>
                <a:extLst>
                  <a:ext uri="{0D108BD9-81ED-4DB2-BD59-A6C34878D82A}">
                    <a16:rowId xmlns:a16="http://schemas.microsoft.com/office/drawing/2014/main" val="10005"/>
                  </a:ext>
                </a:extLst>
              </a:tr>
              <a:tr h="392522">
                <a:tc>
                  <a:txBody>
                    <a:bodyPr/>
                    <a:lstStyle/>
                    <a:p>
                      <a:r>
                        <a:rPr lang="en-US" dirty="0"/>
                        <a:t>BREATHTAKING</a:t>
                      </a:r>
                    </a:p>
                  </a:txBody>
                  <a:tcPr marL="72163" marR="72163"/>
                </a:tc>
                <a:tc>
                  <a:txBody>
                    <a:bodyPr/>
                    <a:lstStyle/>
                    <a:p>
                      <a:r>
                        <a:rPr lang="en-US" dirty="0"/>
                        <a:t>ADEQUATE</a:t>
                      </a:r>
                    </a:p>
                  </a:txBody>
                  <a:tcPr marL="72163" marR="72163"/>
                </a:tc>
                <a:tc>
                  <a:txBody>
                    <a:bodyPr/>
                    <a:lstStyle/>
                    <a:p>
                      <a:r>
                        <a:rPr lang="en-US" dirty="0"/>
                        <a:t>NEEDS FOCUS</a:t>
                      </a:r>
                    </a:p>
                  </a:txBody>
                  <a:tcPr marL="72163" marR="72163"/>
                </a:tc>
                <a:extLst>
                  <a:ext uri="{0D108BD9-81ED-4DB2-BD59-A6C34878D82A}">
                    <a16:rowId xmlns:a16="http://schemas.microsoft.com/office/drawing/2014/main" val="10006"/>
                  </a:ext>
                </a:extLst>
              </a:tr>
              <a:tr h="392522">
                <a:tc>
                  <a:txBody>
                    <a:bodyPr/>
                    <a:lstStyle/>
                    <a:p>
                      <a:r>
                        <a:rPr lang="en-US" dirty="0"/>
                        <a:t>INSPIRING</a:t>
                      </a:r>
                    </a:p>
                  </a:txBody>
                  <a:tcPr marL="72163" marR="72163"/>
                </a:tc>
                <a:tc>
                  <a:txBody>
                    <a:bodyPr/>
                    <a:lstStyle/>
                    <a:p>
                      <a:r>
                        <a:rPr lang="en-US" dirty="0"/>
                        <a:t>GOOD</a:t>
                      </a:r>
                    </a:p>
                  </a:txBody>
                  <a:tcPr marL="72163" marR="72163"/>
                </a:tc>
                <a:tc>
                  <a:txBody>
                    <a:bodyPr/>
                    <a:lstStyle/>
                    <a:p>
                      <a:r>
                        <a:rPr lang="en-US" dirty="0"/>
                        <a:t>IMPROVE</a:t>
                      </a:r>
                    </a:p>
                  </a:txBody>
                  <a:tcPr marL="72163" marR="72163"/>
                </a:tc>
                <a:extLst>
                  <a:ext uri="{0D108BD9-81ED-4DB2-BD59-A6C34878D82A}">
                    <a16:rowId xmlns:a16="http://schemas.microsoft.com/office/drawing/2014/main" val="10007"/>
                  </a:ext>
                </a:extLst>
              </a:tr>
              <a:tr h="392522">
                <a:tc>
                  <a:txBody>
                    <a:bodyPr/>
                    <a:lstStyle/>
                    <a:p>
                      <a:r>
                        <a:rPr lang="en-US" dirty="0"/>
                        <a:t>GENIUS</a:t>
                      </a:r>
                    </a:p>
                  </a:txBody>
                  <a:tcPr marL="72163" marR="72163"/>
                </a:tc>
                <a:tc>
                  <a:txBody>
                    <a:bodyPr/>
                    <a:lstStyle/>
                    <a:p>
                      <a:r>
                        <a:rPr lang="en-US" dirty="0"/>
                        <a:t>NICE</a:t>
                      </a:r>
                    </a:p>
                  </a:txBody>
                  <a:tcPr marL="72163" marR="72163"/>
                </a:tc>
                <a:tc>
                  <a:txBody>
                    <a:bodyPr/>
                    <a:lstStyle/>
                    <a:p>
                      <a:r>
                        <a:rPr lang="en-US" dirty="0"/>
                        <a:t>CLARIFY</a:t>
                      </a:r>
                    </a:p>
                  </a:txBody>
                  <a:tcPr marL="72163" marR="72163"/>
                </a:tc>
                <a:extLst>
                  <a:ext uri="{0D108BD9-81ED-4DB2-BD59-A6C34878D82A}">
                    <a16:rowId xmlns:a16="http://schemas.microsoft.com/office/drawing/2014/main" val="10008"/>
                  </a:ext>
                </a:extLst>
              </a:tr>
              <a:tr h="392522">
                <a:tc>
                  <a:txBody>
                    <a:bodyPr/>
                    <a:lstStyle/>
                    <a:p>
                      <a:r>
                        <a:rPr lang="en-US" dirty="0"/>
                        <a:t>PERFECTION</a:t>
                      </a:r>
                    </a:p>
                  </a:txBody>
                  <a:tcPr marL="72163" marR="72163"/>
                </a:tc>
                <a:tc>
                  <a:txBody>
                    <a:bodyPr/>
                    <a:lstStyle/>
                    <a:p>
                      <a:r>
                        <a:rPr lang="en-US" dirty="0"/>
                        <a:t>OK</a:t>
                      </a:r>
                    </a:p>
                  </a:txBody>
                  <a:tcPr marL="72163" marR="72163"/>
                </a:tc>
                <a:tc>
                  <a:txBody>
                    <a:bodyPr/>
                    <a:lstStyle/>
                    <a:p>
                      <a:r>
                        <a:rPr lang="en-US" dirty="0"/>
                        <a:t>EXPAND</a:t>
                      </a:r>
                    </a:p>
                  </a:txBody>
                  <a:tcPr marL="72163" marR="72163"/>
                </a:tc>
                <a:extLst>
                  <a:ext uri="{0D108BD9-81ED-4DB2-BD59-A6C34878D82A}">
                    <a16:rowId xmlns:a16="http://schemas.microsoft.com/office/drawing/2014/main" val="10009"/>
                  </a:ext>
                </a:extLst>
              </a:tr>
              <a:tr h="392522">
                <a:tc>
                  <a:txBody>
                    <a:bodyPr/>
                    <a:lstStyle/>
                    <a:p>
                      <a:r>
                        <a:rPr lang="en-US" dirty="0"/>
                        <a:t>AMAZING</a:t>
                      </a:r>
                    </a:p>
                  </a:txBody>
                  <a:tcPr marL="72163" marR="72163"/>
                </a:tc>
                <a:tc>
                  <a:txBody>
                    <a:bodyPr/>
                    <a:lstStyle/>
                    <a:p>
                      <a:r>
                        <a:rPr lang="en-US" dirty="0"/>
                        <a:t>WELL DONE</a:t>
                      </a:r>
                    </a:p>
                  </a:txBody>
                  <a:tcPr marL="72163" marR="72163"/>
                </a:tc>
                <a:tc>
                  <a:txBody>
                    <a:bodyPr/>
                    <a:lstStyle/>
                    <a:p>
                      <a:r>
                        <a:rPr lang="en-US" dirty="0"/>
                        <a:t>MORE PRECISION</a:t>
                      </a:r>
                    </a:p>
                  </a:txBody>
                  <a:tcPr marL="72163" marR="72163"/>
                </a:tc>
                <a:extLst>
                  <a:ext uri="{0D108BD9-81ED-4DB2-BD59-A6C34878D82A}">
                    <a16:rowId xmlns:a16="http://schemas.microsoft.com/office/drawing/2014/main" val="10010"/>
                  </a:ext>
                </a:extLst>
              </a:tr>
              <a:tr h="392522">
                <a:tc>
                  <a:txBody>
                    <a:bodyPr/>
                    <a:lstStyle/>
                    <a:p>
                      <a:r>
                        <a:rPr lang="en-US" dirty="0"/>
                        <a:t>UNBELIEVABLE</a:t>
                      </a:r>
                    </a:p>
                  </a:txBody>
                  <a:tcPr marL="72163" marR="72163"/>
                </a:tc>
                <a:tc>
                  <a:txBody>
                    <a:bodyPr/>
                    <a:lstStyle/>
                    <a:p>
                      <a:r>
                        <a:rPr lang="en-US" dirty="0"/>
                        <a:t>SATISFACTORY</a:t>
                      </a:r>
                    </a:p>
                  </a:txBody>
                  <a:tcPr marL="72163" marR="72163"/>
                </a:tc>
                <a:tc>
                  <a:txBody>
                    <a:bodyPr/>
                    <a:lstStyle/>
                    <a:p>
                      <a:r>
                        <a:rPr lang="en-US" dirty="0"/>
                        <a:t>DEVELOP</a:t>
                      </a:r>
                    </a:p>
                  </a:txBody>
                  <a:tcPr marL="72163" marR="72163"/>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38530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BIAS</a:t>
            </a:r>
          </a:p>
        </p:txBody>
      </p:sp>
      <p:sp>
        <p:nvSpPr>
          <p:cNvPr id="3" name="Content Placeholder 2"/>
          <p:cNvSpPr>
            <a:spLocks noGrp="1"/>
          </p:cNvSpPr>
          <p:nvPr>
            <p:ph idx="1"/>
          </p:nvPr>
        </p:nvSpPr>
        <p:spPr/>
        <p:txBody>
          <a:bodyPr>
            <a:normAutofit lnSpcReduction="10000"/>
          </a:bodyPr>
          <a:lstStyle/>
          <a:p>
            <a:r>
              <a:rPr lang="en-US" dirty="0"/>
              <a:t>Coaches and athletes deserve judges who can set aside any preconceived notions or reputations and score the routine that is presented that day.</a:t>
            </a:r>
          </a:p>
          <a:p>
            <a:r>
              <a:rPr lang="en-US" dirty="0"/>
              <a:t>Teams just want to feel that they are getting a fair shake.</a:t>
            </a:r>
          </a:p>
          <a:p>
            <a:r>
              <a:rPr lang="en-US" dirty="0"/>
              <a:t>We all have history and relationships within the cheer/dance world…..that </a:t>
            </a:r>
            <a:r>
              <a:rPr lang="en-US" b="1" dirty="0"/>
              <a:t>cannot</a:t>
            </a:r>
            <a:r>
              <a:rPr lang="en-US" dirty="0"/>
              <a:t> come into play when judging.</a:t>
            </a:r>
          </a:p>
          <a:p>
            <a:r>
              <a:rPr lang="en-US" dirty="0"/>
              <a:t>Be a fair and impartial judge.</a:t>
            </a:r>
          </a:p>
          <a:p>
            <a:r>
              <a:rPr lang="en-US" dirty="0"/>
              <a:t>If you have the possibility of judging State, consider limiting the number of invitationals you work.</a:t>
            </a:r>
          </a:p>
          <a:p>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Accountability</a:t>
            </a:r>
          </a:p>
        </p:txBody>
      </p:sp>
      <p:sp>
        <p:nvSpPr>
          <p:cNvPr id="3" name="Content Placeholder 2"/>
          <p:cNvSpPr>
            <a:spLocks noGrp="1"/>
          </p:cNvSpPr>
          <p:nvPr>
            <p:ph idx="1"/>
          </p:nvPr>
        </p:nvSpPr>
        <p:spPr>
          <a:xfrm>
            <a:off x="864382" y="2489200"/>
            <a:ext cx="7770332" cy="3530600"/>
          </a:xfrm>
        </p:spPr>
        <p:txBody>
          <a:bodyPr/>
          <a:lstStyle/>
          <a:p>
            <a:r>
              <a:rPr lang="en-US" dirty="0"/>
              <a:t>Regardless of what score you give, be ready to defend it.  </a:t>
            </a:r>
          </a:p>
          <a:p>
            <a:endParaRPr lang="en-US" dirty="0"/>
          </a:p>
          <a:p>
            <a:r>
              <a:rPr lang="en-US" dirty="0"/>
              <a:t>Your scoresheets must reflect what you see that day.</a:t>
            </a:r>
          </a:p>
          <a:p>
            <a:endParaRPr lang="en-US" dirty="0"/>
          </a:p>
          <a:p>
            <a:r>
              <a:rPr lang="en-US" dirty="0"/>
              <a:t>At the end of each category, ask yourself “Did I score the best team the highest?”  “Am I rewarding difficulty?”  “Am I being consistent?”  “Am I putting enough emphasis on execution?”</a:t>
            </a:r>
          </a:p>
          <a:p>
            <a:endParaRPr lang="en-US" dirty="0"/>
          </a:p>
          <a:p>
            <a:endParaRPr lang="en-US" dirty="0"/>
          </a:p>
        </p:txBody>
      </p:sp>
    </p:spTree>
    <p:extLst>
      <p:ext uri="{BB962C8B-B14F-4D97-AF65-F5344CB8AC3E}">
        <p14:creationId xmlns:p14="http://schemas.microsoft.com/office/powerpoint/2010/main" val="18729409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BIG QUESTION….</a:t>
            </a:r>
          </a:p>
        </p:txBody>
      </p:sp>
      <p:sp>
        <p:nvSpPr>
          <p:cNvPr id="3" name="Content Placeholder 2"/>
          <p:cNvSpPr>
            <a:spLocks noGrp="1"/>
          </p:cNvSpPr>
          <p:nvPr>
            <p:ph idx="1"/>
          </p:nvPr>
        </p:nvSpPr>
        <p:spPr/>
        <p:txBody>
          <a:bodyPr>
            <a:normAutofit/>
          </a:bodyPr>
          <a:lstStyle/>
          <a:p>
            <a:r>
              <a:rPr lang="en-US" sz="4800" dirty="0"/>
              <a:t>DIFFICULTY </a:t>
            </a:r>
          </a:p>
          <a:p>
            <a:r>
              <a:rPr lang="en-US" sz="4800" dirty="0"/>
              <a:t>vs. </a:t>
            </a:r>
          </a:p>
          <a:p>
            <a:r>
              <a:rPr lang="en-US" sz="4800" dirty="0"/>
              <a:t>EXECUTION</a:t>
            </a:r>
          </a:p>
          <a:p>
            <a:r>
              <a:rPr lang="en-US" sz="2000" dirty="0"/>
              <a:t>Each judge’s tipping point will fall differently.  It’s a balancing act.</a:t>
            </a:r>
          </a:p>
        </p:txBody>
      </p:sp>
    </p:spTree>
    <p:extLst>
      <p:ext uri="{BB962C8B-B14F-4D97-AF65-F5344CB8AC3E}">
        <p14:creationId xmlns:p14="http://schemas.microsoft.com/office/powerpoint/2010/main" val="13068848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4FA31-EF50-0943-BDE7-A16B593F4D5E}"/>
              </a:ext>
            </a:extLst>
          </p:cNvPr>
          <p:cNvSpPr>
            <a:spLocks noGrp="1"/>
          </p:cNvSpPr>
          <p:nvPr>
            <p:ph type="title"/>
          </p:nvPr>
        </p:nvSpPr>
        <p:spPr/>
        <p:txBody>
          <a:bodyPr/>
          <a:lstStyle/>
          <a:p>
            <a:r>
              <a:rPr lang="en-US" dirty="0"/>
              <a:t>Difficulty</a:t>
            </a:r>
          </a:p>
        </p:txBody>
      </p:sp>
      <p:sp>
        <p:nvSpPr>
          <p:cNvPr id="3" name="Content Placeholder 2">
            <a:extLst>
              <a:ext uri="{FF2B5EF4-FFF2-40B4-BE49-F238E27FC236}">
                <a16:creationId xmlns:a16="http://schemas.microsoft.com/office/drawing/2014/main" id="{13FCB3CB-010C-314E-B6C1-3F3045D6BEA7}"/>
              </a:ext>
            </a:extLst>
          </p:cNvPr>
          <p:cNvSpPr>
            <a:spLocks noGrp="1"/>
          </p:cNvSpPr>
          <p:nvPr>
            <p:ph idx="1"/>
          </p:nvPr>
        </p:nvSpPr>
        <p:spPr/>
        <p:txBody>
          <a:bodyPr>
            <a:normAutofit fontScale="92500" lnSpcReduction="20000"/>
          </a:bodyPr>
          <a:lstStyle/>
          <a:p>
            <a:r>
              <a:rPr lang="en-US" dirty="0"/>
              <a:t>What makes a routine difficult?</a:t>
            </a:r>
          </a:p>
          <a:p>
            <a:pPr lvl="1"/>
            <a:r>
              <a:rPr lang="en-US" dirty="0"/>
              <a:t>Complexity</a:t>
            </a:r>
          </a:p>
          <a:p>
            <a:pPr lvl="1"/>
            <a:r>
              <a:rPr lang="en-US" dirty="0"/>
              <a:t>Elite Stunting and tumbling (cheer)</a:t>
            </a:r>
          </a:p>
          <a:p>
            <a:pPr lvl="1"/>
            <a:r>
              <a:rPr lang="en-US" dirty="0"/>
              <a:t>Unique and seamless transitions</a:t>
            </a:r>
          </a:p>
          <a:p>
            <a:pPr lvl="1"/>
            <a:r>
              <a:rPr lang="en-US" dirty="0"/>
              <a:t>Full team vs Small Group</a:t>
            </a:r>
          </a:p>
          <a:p>
            <a:pPr marL="274320" lvl="1" indent="0">
              <a:buNone/>
            </a:pPr>
            <a:endParaRPr lang="en-US" dirty="0"/>
          </a:p>
          <a:p>
            <a:r>
              <a:rPr lang="en-US" dirty="0"/>
              <a:t>Can you recognize it when you see it?</a:t>
            </a:r>
          </a:p>
          <a:p>
            <a:endParaRPr lang="en-US" dirty="0"/>
          </a:p>
          <a:p>
            <a:endParaRPr lang="en-US" dirty="0"/>
          </a:p>
          <a:p>
            <a:r>
              <a:rPr lang="en-US" dirty="0"/>
              <a:t>This should be in the forefront of your mind while judging.</a:t>
            </a:r>
          </a:p>
        </p:txBody>
      </p:sp>
    </p:spTree>
    <p:extLst>
      <p:ext uri="{BB962C8B-B14F-4D97-AF65-F5344CB8AC3E}">
        <p14:creationId xmlns:p14="http://schemas.microsoft.com/office/powerpoint/2010/main" val="2253245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2137-512E-404B-A4C2-723CE8F48030}"/>
              </a:ext>
            </a:extLst>
          </p:cNvPr>
          <p:cNvSpPr>
            <a:spLocks noGrp="1"/>
          </p:cNvSpPr>
          <p:nvPr>
            <p:ph type="title"/>
          </p:nvPr>
        </p:nvSpPr>
        <p:spPr/>
        <p:txBody>
          <a:bodyPr/>
          <a:lstStyle/>
          <a:p>
            <a:r>
              <a:rPr lang="en-US" dirty="0"/>
              <a:t>100 or 0?</a:t>
            </a:r>
          </a:p>
        </p:txBody>
      </p:sp>
      <p:sp>
        <p:nvSpPr>
          <p:cNvPr id="3" name="Content Placeholder 2">
            <a:extLst>
              <a:ext uri="{FF2B5EF4-FFF2-40B4-BE49-F238E27FC236}">
                <a16:creationId xmlns:a16="http://schemas.microsoft.com/office/drawing/2014/main" id="{9D279B07-EB73-6A4D-8D0A-872F6D911FA5}"/>
              </a:ext>
            </a:extLst>
          </p:cNvPr>
          <p:cNvSpPr>
            <a:spLocks noGrp="1"/>
          </p:cNvSpPr>
          <p:nvPr>
            <p:ph idx="1"/>
          </p:nvPr>
        </p:nvSpPr>
        <p:spPr/>
        <p:txBody>
          <a:bodyPr/>
          <a:lstStyle/>
          <a:p>
            <a:r>
              <a:rPr lang="en-US" dirty="0"/>
              <a:t>Do performances start at the highest point total and then lose, or get deducted, points as the routine goes along?</a:t>
            </a:r>
          </a:p>
          <a:p>
            <a:r>
              <a:rPr lang="en-US" dirty="0"/>
              <a:t>OR….</a:t>
            </a:r>
          </a:p>
          <a:p>
            <a:r>
              <a:rPr lang="en-US" dirty="0"/>
              <a:t>Do performances start at 0 and teams must earn points in each scoresheet category?</a:t>
            </a:r>
          </a:p>
        </p:txBody>
      </p:sp>
    </p:spTree>
    <p:extLst>
      <p:ext uri="{BB962C8B-B14F-4D97-AF65-F5344CB8AC3E}">
        <p14:creationId xmlns:p14="http://schemas.microsoft.com/office/powerpoint/2010/main" val="2089661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THANK YOU!!!</a:t>
            </a:r>
          </a:p>
        </p:txBody>
      </p:sp>
      <p:sp>
        <p:nvSpPr>
          <p:cNvPr id="5" name="Subtitle 4"/>
          <p:cNvSpPr>
            <a:spLocks noGrp="1"/>
          </p:cNvSpPr>
          <p:nvPr>
            <p:ph type="subTitle" idx="1"/>
          </p:nvPr>
        </p:nvSpPr>
        <p:spPr>
          <a:xfrm>
            <a:off x="866440" y="4777380"/>
            <a:ext cx="7096942" cy="861420"/>
          </a:xfrm>
        </p:spPr>
        <p:txBody>
          <a:bodyPr>
            <a:normAutofit/>
          </a:bodyPr>
          <a:lstStyle/>
          <a:p>
            <a:r>
              <a:rPr lang="en-US" dirty="0"/>
              <a:t>Don’t forget to turn in your judge registration form HAMMONSJ@IDHSAA.ORG</a:t>
            </a:r>
          </a:p>
        </p:txBody>
      </p:sp>
    </p:spTree>
    <p:extLst>
      <p:ext uri="{BB962C8B-B14F-4D97-AF65-F5344CB8AC3E}">
        <p14:creationId xmlns:p14="http://schemas.microsoft.com/office/powerpoint/2010/main" val="13795175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Training Outline</a:t>
            </a:r>
          </a:p>
        </p:txBody>
      </p:sp>
      <p:sp>
        <p:nvSpPr>
          <p:cNvPr id="3" name="Content Placeholder 2"/>
          <p:cNvSpPr>
            <a:spLocks noGrp="1"/>
          </p:cNvSpPr>
          <p:nvPr>
            <p:ph idx="1"/>
          </p:nvPr>
        </p:nvSpPr>
        <p:spPr/>
        <p:txBody>
          <a:bodyPr>
            <a:normAutofit/>
          </a:bodyPr>
          <a:lstStyle/>
          <a:p>
            <a:r>
              <a:rPr lang="en-US" sz="2000" dirty="0"/>
              <a:t>The Basics</a:t>
            </a:r>
          </a:p>
          <a:p>
            <a:endParaRPr lang="en-US" sz="2000" dirty="0"/>
          </a:p>
          <a:p>
            <a:r>
              <a:rPr lang="en-US" sz="2000" dirty="0"/>
              <a:t>Professionalism</a:t>
            </a:r>
          </a:p>
          <a:p>
            <a:endParaRPr lang="en-US" sz="2000" dirty="0"/>
          </a:p>
          <a:p>
            <a:r>
              <a:rPr lang="en-US" sz="2000" dirty="0"/>
              <a:t>Accountability</a:t>
            </a:r>
          </a:p>
          <a:p>
            <a:endParaRPr lang="en-US" dirty="0"/>
          </a:p>
          <a:p>
            <a:r>
              <a:rPr lang="en-US" sz="2000" dirty="0"/>
              <a:t>Recognizing and Rewarding Difficulty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Basics</a:t>
            </a:r>
          </a:p>
        </p:txBody>
      </p:sp>
      <p:sp>
        <p:nvSpPr>
          <p:cNvPr id="3" name="Content Placeholder 2"/>
          <p:cNvSpPr>
            <a:spLocks noGrp="1"/>
          </p:cNvSpPr>
          <p:nvPr>
            <p:ph idx="1"/>
          </p:nvPr>
        </p:nvSpPr>
        <p:spPr/>
        <p:txBody>
          <a:bodyPr/>
          <a:lstStyle/>
          <a:p>
            <a:r>
              <a:rPr lang="en-US" dirty="0"/>
              <a:t>Being hired as a routine judge carries responsibilities:</a:t>
            </a:r>
          </a:p>
          <a:p>
            <a:pPr lvl="2"/>
            <a:r>
              <a:rPr lang="en-US" dirty="0"/>
              <a:t>Be knowledgeable.</a:t>
            </a:r>
          </a:p>
          <a:p>
            <a:pPr lvl="2"/>
            <a:r>
              <a:rPr lang="en-US" dirty="0"/>
              <a:t>Be kind.</a:t>
            </a:r>
          </a:p>
          <a:p>
            <a:pPr lvl="2"/>
            <a:r>
              <a:rPr lang="en-US" dirty="0"/>
              <a:t>Be respectful. </a:t>
            </a:r>
          </a:p>
          <a:p>
            <a:r>
              <a:rPr lang="en-US" dirty="0"/>
              <a:t>Throw your “history” out the window.</a:t>
            </a:r>
          </a:p>
          <a:p>
            <a:r>
              <a:rPr lang="en-US" dirty="0"/>
              <a:t>Be a “student” of your sport.</a:t>
            </a:r>
          </a:p>
          <a:p>
            <a:r>
              <a:rPr lang="en-US" dirty="0"/>
              <a:t>Recognize the power you have.</a:t>
            </a:r>
          </a:p>
        </p:txBody>
      </p:sp>
    </p:spTree>
    <p:extLst>
      <p:ext uri="{BB962C8B-B14F-4D97-AF65-F5344CB8AC3E}">
        <p14:creationId xmlns:p14="http://schemas.microsoft.com/office/powerpoint/2010/main" val="16038066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COMPETITION</a:t>
            </a:r>
            <a:br>
              <a:rPr lang="en-US" dirty="0"/>
            </a:br>
            <a:r>
              <a:rPr lang="en-US" dirty="0"/>
              <a:t> DIVISIONS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4027573"/>
              </p:ext>
            </p:extLst>
          </p:nvPr>
        </p:nvGraphicFramePr>
        <p:xfrm>
          <a:off x="863600" y="2489200"/>
          <a:ext cx="6346825" cy="353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550862" y="118224"/>
            <a:ext cx="8042275" cy="1151776"/>
          </a:xfrm>
        </p:spPr>
        <p:txBody>
          <a:bodyPr>
            <a:normAutofit fontScale="90000"/>
          </a:bodyPr>
          <a:lstStyle/>
          <a:p>
            <a:pPr algn="ctr"/>
            <a:br>
              <a:rPr lang="en-US" sz="4400" b="1" dirty="0">
                <a:solidFill>
                  <a:schemeClr val="tx1"/>
                </a:solidFill>
              </a:rPr>
            </a:br>
            <a:r>
              <a:rPr lang="en-US" sz="4400" b="1" dirty="0"/>
              <a:t>Professionalism for Judges</a:t>
            </a:r>
          </a:p>
        </p:txBody>
      </p:sp>
      <p:sp>
        <p:nvSpPr>
          <p:cNvPr id="3" name="Content Placeholder 2"/>
          <p:cNvSpPr>
            <a:spLocks noGrp="1"/>
          </p:cNvSpPr>
          <p:nvPr>
            <p:ph idx="1"/>
          </p:nvPr>
        </p:nvSpPr>
        <p:spPr>
          <a:xfrm>
            <a:off x="533400" y="1270000"/>
            <a:ext cx="8153400" cy="5247341"/>
          </a:xfrm>
        </p:spPr>
        <p:txBody>
          <a:bodyPr>
            <a:normAutofit/>
          </a:bodyPr>
          <a:lstStyle/>
          <a:p>
            <a:pPr>
              <a:lnSpc>
                <a:spcPct val="90000"/>
              </a:lnSpc>
              <a:buClr>
                <a:schemeClr val="accent2"/>
              </a:buClr>
            </a:pPr>
            <a:endParaRPr lang="en-US" sz="1600" dirty="0">
              <a:solidFill>
                <a:srgbClr val="2F97B5"/>
              </a:solidFill>
            </a:endParaRPr>
          </a:p>
          <a:p>
            <a:pPr>
              <a:lnSpc>
                <a:spcPct val="90000"/>
              </a:lnSpc>
              <a:buClr>
                <a:schemeClr val="accent2"/>
              </a:buClr>
            </a:pPr>
            <a:endParaRPr lang="en-US" sz="1600" dirty="0">
              <a:solidFill>
                <a:srgbClr val="2F97B5"/>
              </a:solidFill>
            </a:endParaRPr>
          </a:p>
          <a:p>
            <a:pPr>
              <a:lnSpc>
                <a:spcPct val="90000"/>
              </a:lnSpc>
              <a:buClr>
                <a:schemeClr val="accent2"/>
              </a:buClr>
            </a:pPr>
            <a:endParaRPr lang="en-US" sz="1600" dirty="0">
              <a:solidFill>
                <a:srgbClr val="2F97B5"/>
              </a:solidFill>
            </a:endParaRPr>
          </a:p>
          <a:p>
            <a:pPr>
              <a:lnSpc>
                <a:spcPct val="90000"/>
              </a:lnSpc>
              <a:buClr>
                <a:schemeClr val="accent2"/>
              </a:buClr>
            </a:pPr>
            <a:r>
              <a:rPr lang="en-US" sz="1600" dirty="0">
                <a:solidFill>
                  <a:schemeClr val="tx1"/>
                </a:solidFill>
              </a:rPr>
              <a:t>Arrive at competition 1 hour before competition start time.</a:t>
            </a:r>
          </a:p>
          <a:p>
            <a:pPr>
              <a:lnSpc>
                <a:spcPct val="90000"/>
              </a:lnSpc>
              <a:buClr>
                <a:schemeClr val="accent2"/>
              </a:buClr>
            </a:pPr>
            <a:r>
              <a:rPr lang="en-US" sz="1600" dirty="0">
                <a:solidFill>
                  <a:schemeClr val="tx1"/>
                </a:solidFill>
              </a:rPr>
              <a:t>When you arrive at the competition check in with the competition director.  Do not visit with athletes, coaches or patrons.</a:t>
            </a:r>
          </a:p>
          <a:p>
            <a:pPr>
              <a:lnSpc>
                <a:spcPct val="90000"/>
              </a:lnSpc>
              <a:buClr>
                <a:schemeClr val="accent2"/>
              </a:buClr>
            </a:pPr>
            <a:r>
              <a:rPr lang="en-US" sz="1600" dirty="0">
                <a:solidFill>
                  <a:schemeClr val="tx1"/>
                </a:solidFill>
              </a:rPr>
              <a:t>Dress professionally.  Usually “business casual” is a good rule of thumb.  Layers are a good idea for drafty gyms.</a:t>
            </a:r>
          </a:p>
          <a:p>
            <a:pPr>
              <a:lnSpc>
                <a:spcPct val="90000"/>
              </a:lnSpc>
              <a:buClr>
                <a:schemeClr val="accent2"/>
              </a:buClr>
            </a:pPr>
            <a:r>
              <a:rPr lang="en-US" sz="1600" dirty="0">
                <a:solidFill>
                  <a:schemeClr val="tx1"/>
                </a:solidFill>
              </a:rPr>
              <a:t>Bring appropriate materials such as pencils, erasers, calculators (can use phone if it’s in airplane mode), seat cushions, etc…  Most competitions will provide the basics but it’s best to be prepared.</a:t>
            </a:r>
          </a:p>
          <a:p>
            <a:pPr>
              <a:lnSpc>
                <a:spcPct val="90000"/>
              </a:lnSpc>
              <a:buClr>
                <a:schemeClr val="accent2"/>
              </a:buClr>
            </a:pPr>
            <a:r>
              <a:rPr lang="en-US" sz="1500" dirty="0">
                <a:solidFill>
                  <a:schemeClr val="tx1"/>
                </a:solidFill>
              </a:rPr>
              <a:t>Do not call, text, check social media or email in the judges’ area where you can be seen.  Even if it’s during a break in competition, it’s NEVER ok.  Go to the judges’ lounge or a private area to take care of personal matters.</a:t>
            </a:r>
          </a:p>
          <a:p>
            <a:pPr>
              <a:lnSpc>
                <a:spcPct val="90000"/>
              </a:lnSpc>
              <a:buClr>
                <a:schemeClr val="accent2"/>
              </a:buClr>
            </a:pPr>
            <a:r>
              <a:rPr lang="en-US" sz="1500" dirty="0">
                <a:solidFill>
                  <a:schemeClr val="tx1"/>
                </a:solidFill>
              </a:rPr>
              <a:t>Do not, share your opinions, or make remarks of any kind, to patrons or coaches you may know.  Even a “Good Job” to a coach passing you in the hallway can be misconstrued.  </a:t>
            </a:r>
            <a:r>
              <a:rPr lang="en-US" sz="1500" b="1" dirty="0">
                <a:solidFill>
                  <a:schemeClr val="tx1"/>
                </a:solidFill>
              </a:rPr>
              <a:t>You are being watched!</a:t>
            </a:r>
          </a:p>
          <a:p>
            <a:pPr>
              <a:lnSpc>
                <a:spcPct val="90000"/>
              </a:lnSpc>
              <a:buClr>
                <a:schemeClr val="accent2"/>
              </a:buClr>
            </a:pPr>
            <a:endParaRPr lang="en-US" sz="17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7"/>
                                        </p:tgtEl>
                                        <p:attrNameLst>
                                          <p:attrName>style.visibility</p:attrName>
                                        </p:attrNameLst>
                                      </p:cBhvr>
                                      <p:to>
                                        <p:strVal val="visible"/>
                                      </p:to>
                                    </p:set>
                                    <p:anim calcmode="lin" valueType="num">
                                      <p:cBhvr additive="base">
                                        <p:cTn id="7" dur="500"/>
                                        <p:tgtEl>
                                          <p:spTgt spid="9217"/>
                                        </p:tgtEl>
                                        <p:attrNameLst>
                                          <p:attrName>ppt_y</p:attrName>
                                        </p:attrNameLst>
                                      </p:cBhvr>
                                      <p:tavLst>
                                        <p:tav tm="0">
                                          <p:val>
                                            <p:strVal val="#ppt_y+#ppt_h*1.125000"/>
                                          </p:val>
                                        </p:tav>
                                        <p:tav tm="100000">
                                          <p:val>
                                            <p:strVal val="#ppt_y"/>
                                          </p:val>
                                        </p:tav>
                                      </p:tavLst>
                                    </p:anim>
                                    <p:animEffect transition="in" filter="wipe(up)">
                                      <p:cBhvr>
                                        <p:cTn id="8" dur="500"/>
                                        <p:tgtEl>
                                          <p:spTgt spid="9217"/>
                                        </p:tgtEl>
                                      </p:cBhvr>
                                    </p:animEffect>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p:cTn id="1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4513"/>
            <a:ext cx="8042275" cy="635000"/>
          </a:xfrm>
        </p:spPr>
        <p:txBody>
          <a:bodyPr rtlCol="0">
            <a:normAutofit fontScale="90000"/>
          </a:bodyPr>
          <a:lstStyle/>
          <a:p>
            <a:pPr algn="ctr" fontAlgn="auto">
              <a:spcAft>
                <a:spcPts val="0"/>
              </a:spcAft>
              <a:defRPr/>
            </a:pPr>
            <a:br>
              <a:rPr lang="en-US" sz="3600" b="1" dirty="0">
                <a:solidFill>
                  <a:schemeClr val="tx1"/>
                </a:solidFill>
                <a:ea typeface="+mj-ea"/>
                <a:cs typeface="+mj-cs"/>
              </a:rPr>
            </a:br>
            <a:r>
              <a:rPr lang="en-US" sz="3600" b="1" dirty="0">
                <a:ea typeface="+mj-ea"/>
                <a:cs typeface="+mj-cs"/>
              </a:rPr>
              <a:t>Professionalism cont. - Scoring</a:t>
            </a:r>
          </a:p>
        </p:txBody>
      </p:sp>
      <p:sp>
        <p:nvSpPr>
          <p:cNvPr id="3" name="Content Placeholder 2"/>
          <p:cNvSpPr>
            <a:spLocks noGrp="1"/>
          </p:cNvSpPr>
          <p:nvPr>
            <p:ph idx="1"/>
          </p:nvPr>
        </p:nvSpPr>
        <p:spPr>
          <a:xfrm>
            <a:off x="533400" y="1439862"/>
            <a:ext cx="8153400" cy="4783137"/>
          </a:xfrm>
        </p:spPr>
        <p:txBody>
          <a:bodyPr>
            <a:normAutofit fontScale="92500" lnSpcReduction="10000"/>
          </a:bodyPr>
          <a:lstStyle/>
          <a:p>
            <a:pPr>
              <a:buClr>
                <a:schemeClr val="accent2"/>
              </a:buClr>
            </a:pPr>
            <a:endParaRPr lang="en-US" sz="1700" dirty="0">
              <a:solidFill>
                <a:schemeClr val="tx1"/>
              </a:solidFill>
            </a:endParaRPr>
          </a:p>
          <a:p>
            <a:pPr>
              <a:buClr>
                <a:schemeClr val="accent2"/>
              </a:buClr>
            </a:pPr>
            <a:endParaRPr lang="en-US" sz="1700" dirty="0">
              <a:solidFill>
                <a:schemeClr val="tx1"/>
              </a:solidFill>
            </a:endParaRPr>
          </a:p>
          <a:p>
            <a:pPr>
              <a:buClr>
                <a:schemeClr val="accent2"/>
              </a:buClr>
            </a:pPr>
            <a:r>
              <a:rPr lang="en-US" sz="1700" dirty="0">
                <a:solidFill>
                  <a:schemeClr val="tx1"/>
                </a:solidFill>
              </a:rPr>
              <a:t>Give appropriate scores.  </a:t>
            </a:r>
            <a:r>
              <a:rPr lang="en-US" sz="1700" b="1" dirty="0">
                <a:solidFill>
                  <a:schemeClr val="tx1"/>
                </a:solidFill>
              </a:rPr>
              <a:t>Do not inflate the scores.</a:t>
            </a:r>
            <a:r>
              <a:rPr lang="en-US" sz="1700" dirty="0">
                <a:solidFill>
                  <a:schemeClr val="tx1"/>
                </a:solidFill>
              </a:rPr>
              <a:t>  Consider the entire season.  Teams are probably not 95-100 at the beginning of the season.  Give them somewhere to go during the year.  Do not tie teams.  Do not go smaller than a .5. Leave enough space between your scores that you can squeeze someone in at the end if necessary without using a .25 or .75.  Stay consistent throughout the day and throughout the category.  The best team might perform first!</a:t>
            </a:r>
          </a:p>
          <a:p>
            <a:pPr>
              <a:buClr>
                <a:schemeClr val="accent2"/>
              </a:buClr>
            </a:pPr>
            <a:r>
              <a:rPr lang="en-US" sz="1700" dirty="0">
                <a:solidFill>
                  <a:schemeClr val="tx1"/>
                </a:solidFill>
              </a:rPr>
              <a:t>Know how to spell and use the correct terminology.  Bring a cheat sheet if necessary.  Initial all changes you make to the judging sheet/scores.</a:t>
            </a:r>
          </a:p>
          <a:p>
            <a:pPr>
              <a:buClr>
                <a:schemeClr val="accent2"/>
              </a:buClr>
            </a:pPr>
            <a:r>
              <a:rPr lang="en-US" sz="1700" dirty="0">
                <a:solidFill>
                  <a:schemeClr val="tx1"/>
                </a:solidFill>
              </a:rPr>
              <a:t>Choose whether you are going to write your comments on the back in paragraph form, list form, or + and – lists.  Are you going to write your comments only on the front? Don’t look down at your sheet.  Keep your head and eyes up, and try to look pleasant as you evaluate the routine.</a:t>
            </a:r>
            <a:endParaRPr lang="en-US" sz="1800" dirty="0">
              <a:solidFill>
                <a:schemeClr val="tx1"/>
              </a:solidFill>
            </a:endParaRPr>
          </a:p>
          <a:p>
            <a:pPr>
              <a:buClr>
                <a:schemeClr val="accent2"/>
              </a:buClr>
            </a:pPr>
            <a:r>
              <a:rPr lang="en-US" sz="1700" dirty="0">
                <a:solidFill>
                  <a:schemeClr val="tx1"/>
                </a:solidFill>
              </a:rPr>
              <a:t>Number one priority – JUSTIFY YOUR SCORE.</a:t>
            </a:r>
          </a:p>
          <a:p>
            <a:pPr>
              <a:buClr>
                <a:schemeClr val="accent2"/>
              </a:buClr>
            </a:pPr>
            <a:r>
              <a:rPr lang="en-US" sz="1700" dirty="0">
                <a:solidFill>
                  <a:schemeClr val="tx1"/>
                </a:solidFill>
              </a:rPr>
              <a:t>Keep track of your scores within each category (re-cap sheet).</a:t>
            </a:r>
          </a:p>
          <a:p>
            <a:pPr>
              <a:buClr>
                <a:schemeClr val="accent2"/>
              </a:buClr>
            </a:pPr>
            <a:endParaRPr lang="en-US" sz="1700" dirty="0">
              <a:solidFill>
                <a:srgbClr val="0066FF"/>
              </a:solidFill>
            </a:endParaRPr>
          </a:p>
          <a:p>
            <a:pPr>
              <a:buClr>
                <a:schemeClr val="accent2"/>
              </a:buClr>
            </a:pPr>
            <a:endParaRPr lang="en-US" dirty="0">
              <a:solidFill>
                <a:srgbClr val="0066FF"/>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normAutofit/>
          </a:bodyPr>
          <a:lstStyle/>
          <a:p>
            <a:pPr algn="ctr"/>
            <a:br>
              <a:rPr lang="en-US" u="sng" dirty="0">
                <a:solidFill>
                  <a:schemeClr val="tx1"/>
                </a:solidFill>
              </a:rPr>
            </a:br>
            <a:r>
              <a:rPr lang="en-US" u="sng" dirty="0"/>
              <a:t>CHEER CATEGORIES WITH DEFINITIONS</a:t>
            </a:r>
          </a:p>
        </p:txBody>
      </p:sp>
      <p:sp>
        <p:nvSpPr>
          <p:cNvPr id="3" name="Content Placeholder 2"/>
          <p:cNvSpPr>
            <a:spLocks noGrp="1"/>
          </p:cNvSpPr>
          <p:nvPr>
            <p:ph idx="1"/>
          </p:nvPr>
        </p:nvSpPr>
        <p:spPr>
          <a:xfrm>
            <a:off x="914400" y="1447800"/>
            <a:ext cx="7702062" cy="4794738"/>
          </a:xfrm>
        </p:spPr>
        <p:txBody>
          <a:bodyPr>
            <a:normAutofit/>
          </a:bodyPr>
          <a:lstStyle/>
          <a:p>
            <a:endParaRPr lang="en-US" dirty="0">
              <a:cs typeface="Times New Roman"/>
            </a:endParaRPr>
          </a:p>
          <a:p>
            <a:endParaRPr lang="en-US" dirty="0">
              <a:cs typeface="Times New Roman"/>
            </a:endParaRPr>
          </a:p>
          <a:p>
            <a:r>
              <a:rPr lang="en-US" dirty="0">
                <a:cs typeface="Times New Roman"/>
              </a:rPr>
              <a:t>Show Cheer: Teams will be judged on execution, difficulty, incorporated skills, strength of motions, tumbling, jumps, overall entertainment. </a:t>
            </a:r>
          </a:p>
          <a:p>
            <a:r>
              <a:rPr lang="en-US" dirty="0">
                <a:cs typeface="Times New Roman"/>
              </a:rPr>
              <a:t>Sideline will be judged on jumps, cheer, crowd leading and overall.</a:t>
            </a:r>
          </a:p>
          <a:p>
            <a:r>
              <a:rPr lang="en-US" dirty="0">
                <a:cs typeface="Times New Roman"/>
              </a:rPr>
              <a:t>Pom is judged on dance, use of poms and the overall effect of the routine. </a:t>
            </a:r>
          </a:p>
          <a:p>
            <a:r>
              <a:rPr lang="en-US" dirty="0">
                <a:cs typeface="Times New Roman"/>
              </a:rPr>
              <a:t>Coed will be judged the same as the others.  Please remember that just because there are boys, they still have to have technique and showmanship and strong arm motions. It’s not about the height of a stunt with boys. Its everything.</a:t>
            </a:r>
          </a:p>
          <a:p>
            <a:pPr marL="0" indent="0">
              <a:buNone/>
            </a:pPr>
            <a:endParaRPr lang="en-US" dirty="0">
              <a:latin typeface="Times New Roman"/>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u="sng" dirty="0"/>
              <a:t>DANCE CATEGORIES WITH DEFINITIONS</a:t>
            </a:r>
          </a:p>
        </p:txBody>
      </p:sp>
      <p:sp>
        <p:nvSpPr>
          <p:cNvPr id="3" name="Content Placeholder 2"/>
          <p:cNvSpPr>
            <a:spLocks noGrp="1"/>
          </p:cNvSpPr>
          <p:nvPr>
            <p:ph idx="1"/>
          </p:nvPr>
        </p:nvSpPr>
        <p:spPr>
          <a:xfrm>
            <a:off x="544530" y="2489200"/>
            <a:ext cx="8198777" cy="3530600"/>
          </a:xfrm>
        </p:spPr>
        <p:txBody>
          <a:bodyPr>
            <a:noAutofit/>
          </a:bodyPr>
          <a:lstStyle/>
          <a:p>
            <a:r>
              <a:rPr lang="en-US" sz="1300" b="1" dirty="0"/>
              <a:t> </a:t>
            </a:r>
            <a:r>
              <a:rPr lang="en-US" sz="1400" b="1" u="sng" dirty="0"/>
              <a:t>Dance</a:t>
            </a:r>
            <a:r>
              <a:rPr lang="en-US" sz="1400" b="1" dirty="0"/>
              <a:t>   </a:t>
            </a:r>
            <a:r>
              <a:rPr lang="en-US" sz="1400" dirty="0"/>
              <a:t>Routine emphasis: technique, style, interpretation.  </a:t>
            </a:r>
            <a:r>
              <a:rPr lang="en-US" sz="1400" u="sng" dirty="0"/>
              <a:t>Not permitted</a:t>
            </a:r>
            <a:r>
              <a:rPr lang="en-US" sz="1400" dirty="0"/>
              <a:t>:  storylines, character development, costume changes, hand props, stage props, or backdrops.  </a:t>
            </a:r>
          </a:p>
          <a:p>
            <a:r>
              <a:rPr lang="en-US" sz="1400" b="1" dirty="0"/>
              <a:t> </a:t>
            </a:r>
            <a:r>
              <a:rPr lang="en-US" sz="1400" b="1" u="sng" dirty="0"/>
              <a:t>Military</a:t>
            </a:r>
            <a:r>
              <a:rPr lang="en-US" sz="1400" b="1" dirty="0"/>
              <a:t>   </a:t>
            </a:r>
            <a:r>
              <a:rPr lang="en-US" sz="1400" dirty="0"/>
              <a:t>Routine emphasis is on precision, maneuvering, and formations.  Costumes must be military style or generic school costumes.  </a:t>
            </a:r>
            <a:r>
              <a:rPr lang="en-US" sz="1400" u="sng" dirty="0"/>
              <a:t>Not permitted</a:t>
            </a:r>
            <a:r>
              <a:rPr lang="en-US" sz="1400" dirty="0"/>
              <a:t>:  storylines, character development, costume changes, hand props, stage props, or backdrops.  </a:t>
            </a:r>
          </a:p>
          <a:p>
            <a:r>
              <a:rPr lang="en-US" sz="1400" dirty="0"/>
              <a:t> </a:t>
            </a:r>
            <a:r>
              <a:rPr lang="en-US" sz="1400" b="1" u="sng" dirty="0"/>
              <a:t>Hip Hop</a:t>
            </a:r>
            <a:r>
              <a:rPr lang="en-US" sz="1400" b="1" dirty="0"/>
              <a:t>   </a:t>
            </a:r>
            <a:r>
              <a:rPr lang="en-US" sz="1400" dirty="0"/>
              <a:t>Routine emphasis: synchronization, technique, style, musicality. All aspects of the routine, including music, choreography, costuming and concept must be appropriate for public performance at the high school level.   </a:t>
            </a:r>
            <a:r>
              <a:rPr lang="en-US" sz="1400" u="sng" dirty="0"/>
              <a:t>Permitted</a:t>
            </a:r>
            <a:r>
              <a:rPr lang="en-US" sz="1400" dirty="0"/>
              <a:t>: hand props.  </a:t>
            </a:r>
            <a:r>
              <a:rPr lang="en-US" sz="1400" u="sng" dirty="0"/>
              <a:t>Not permitted</a:t>
            </a:r>
            <a:r>
              <a:rPr lang="en-US" sz="1400" dirty="0"/>
              <a:t>: stage props or backdrops. </a:t>
            </a:r>
          </a:p>
          <a:p>
            <a:r>
              <a:rPr lang="en-US" sz="1400" b="1" u="sng" dirty="0"/>
              <a:t>Pom</a:t>
            </a:r>
            <a:r>
              <a:rPr lang="en-US" sz="1400" dirty="0"/>
              <a:t>  Poms must be used for at least 75% of routine length and include all performing team members. Routine emphasis is on synchronization, visual effects and clean/precise motions. Visual effects include level changes, group work, opposing motions, formation changes, etc. </a:t>
            </a:r>
            <a:r>
              <a:rPr lang="en-US" sz="1400" u="sng" dirty="0"/>
              <a:t>Not Permitted</a:t>
            </a:r>
            <a:r>
              <a:rPr lang="en-US" sz="1400" dirty="0"/>
              <a:t>: storylines, character development, costume changes, hand props other than poms, stage props or backdrops. </a:t>
            </a:r>
          </a:p>
          <a:p>
            <a:endParaRPr lang="en-US" sz="1400" b="1" u="sng" dirty="0"/>
          </a:p>
        </p:txBody>
      </p:sp>
    </p:spTree>
    <p:extLst>
      <p:ext uri="{BB962C8B-B14F-4D97-AF65-F5344CB8AC3E}">
        <p14:creationId xmlns:p14="http://schemas.microsoft.com/office/powerpoint/2010/main" val="1360888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POSITIVE AND NEGATIVE WORDS</a:t>
            </a:r>
            <a:r>
              <a:rPr lang="en-US" dirty="0">
                <a:solidFill>
                  <a:schemeClr val="tx1"/>
                </a:solidFill>
              </a:rPr>
              <a:t>	</a:t>
            </a:r>
          </a:p>
        </p:txBody>
      </p:sp>
      <p:sp>
        <p:nvSpPr>
          <p:cNvPr id="3" name="Content Placeholder 2"/>
          <p:cNvSpPr>
            <a:spLocks noGrp="1"/>
          </p:cNvSpPr>
          <p:nvPr>
            <p:ph idx="1"/>
          </p:nvPr>
        </p:nvSpPr>
        <p:spPr/>
        <p:txBody>
          <a:bodyPr>
            <a:normAutofit fontScale="92500" lnSpcReduction="10000"/>
          </a:bodyPr>
          <a:lstStyle/>
          <a:p>
            <a:r>
              <a:rPr lang="en-US" sz="1800" dirty="0">
                <a:solidFill>
                  <a:schemeClr val="tx1"/>
                </a:solidFill>
              </a:rPr>
              <a:t>WHEN JUDGING PLEASE REMEMBER TO LOOK AT THE POSTIVE ASPECT OF THE PERFORMANCE.</a:t>
            </a:r>
          </a:p>
          <a:p>
            <a:endParaRPr lang="en-US" sz="1800" dirty="0">
              <a:solidFill>
                <a:schemeClr val="tx1"/>
              </a:solidFill>
            </a:endParaRPr>
          </a:p>
          <a:p>
            <a:r>
              <a:rPr lang="en-US" sz="1800" dirty="0">
                <a:solidFill>
                  <a:schemeClr val="tx1"/>
                </a:solidFill>
              </a:rPr>
              <a:t>YOU SHOULD NOTE AS MANY POSTIVIES ABOUT THE ROUTINE AS NEGATIVES OR IMPROVEMENTS.</a:t>
            </a:r>
          </a:p>
          <a:p>
            <a:endParaRPr lang="en-US" sz="1800" dirty="0">
              <a:solidFill>
                <a:schemeClr val="tx1"/>
              </a:solidFill>
            </a:endParaRPr>
          </a:p>
          <a:p>
            <a:r>
              <a:rPr lang="en-US" sz="1800" dirty="0">
                <a:solidFill>
                  <a:schemeClr val="tx1"/>
                </a:solidFill>
              </a:rPr>
              <a:t>COACHES WANT TO KNOW WHAT TO IMPROVE ON SO BE SPECIFIC, AND BE ABLE TO JUSTIFY YOUR SCORE.</a:t>
            </a:r>
          </a:p>
          <a:p>
            <a:endParaRPr lang="en-US" sz="1800" dirty="0">
              <a:solidFill>
                <a:schemeClr val="tx1"/>
              </a:solidFill>
            </a:endParaRPr>
          </a:p>
          <a:p>
            <a:r>
              <a:rPr lang="en-US" sz="1800" dirty="0">
                <a:solidFill>
                  <a:schemeClr val="tx1"/>
                </a:solidFill>
              </a:rPr>
              <a:t>WATCH YOUR WORDS. DON</a:t>
            </a:r>
            <a:r>
              <a:rPr lang="fr-FR" sz="1800" dirty="0">
                <a:solidFill>
                  <a:schemeClr val="tx1"/>
                </a:solidFill>
              </a:rPr>
              <a:t>’</a:t>
            </a:r>
            <a:r>
              <a:rPr lang="en-US" sz="1800" dirty="0">
                <a:solidFill>
                  <a:schemeClr val="tx1"/>
                </a:solidFill>
              </a:rPr>
              <a:t>T ALWAYS USE THE WORD “GREAT OR NICE”.  </a:t>
            </a:r>
          </a:p>
        </p:txBody>
      </p:sp>
    </p:spTree>
    <p:extLst>
      <p:ext uri="{BB962C8B-B14F-4D97-AF65-F5344CB8AC3E}">
        <p14:creationId xmlns:p14="http://schemas.microsoft.com/office/powerpoint/2010/main" val="9891181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{DF1AE48E-31D0-8542-99B7-5138BCD6FEDD}tf10001076</Template>
  <TotalTime>1989</TotalTime>
  <Words>1192</Words>
  <Application>Microsoft Macintosh PowerPoint</Application>
  <PresentationFormat>On-screen Show (4:3)</PresentationFormat>
  <Paragraphs>146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 3</vt:lpstr>
      <vt:lpstr>Ion Boardroom</vt:lpstr>
      <vt:lpstr> 2023-24  Cheer and Dance Routine Judge training</vt:lpstr>
      <vt:lpstr>Training Outline</vt:lpstr>
      <vt:lpstr>The Basics</vt:lpstr>
      <vt:lpstr>COMPETITION  DIVISIONS</vt:lpstr>
      <vt:lpstr> Professionalism for Judges</vt:lpstr>
      <vt:lpstr> Professionalism cont. - Scoring</vt:lpstr>
      <vt:lpstr> CHEER CATEGORIES WITH DEFINITIONS</vt:lpstr>
      <vt:lpstr>DANCE CATEGORIES WITH DEFINITIONS</vt:lpstr>
      <vt:lpstr>POSITIVE AND NEGATIVE WORDS </vt:lpstr>
      <vt:lpstr>JUDGING THESAURUS</vt:lpstr>
      <vt:lpstr>BIAS</vt:lpstr>
      <vt:lpstr>Accountability</vt:lpstr>
      <vt:lpstr>THE BIG QUESTION….</vt:lpstr>
      <vt:lpstr>Difficulty</vt:lpstr>
      <vt:lpstr>100 or 0?</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Rupp</dc:creator>
  <cp:lastModifiedBy>IHSAA Office</cp:lastModifiedBy>
  <cp:revision>61</cp:revision>
  <cp:lastPrinted>2016-11-14T21:45:11Z</cp:lastPrinted>
  <dcterms:created xsi:type="dcterms:W3CDTF">2013-10-25T22:37:57Z</dcterms:created>
  <dcterms:modified xsi:type="dcterms:W3CDTF">2023-10-10T21:07:34Z</dcterms:modified>
</cp:coreProperties>
</file>